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5" r:id="rId4"/>
    <p:sldId id="258" r:id="rId5"/>
    <p:sldId id="259" r:id="rId6"/>
    <p:sldId id="257" r:id="rId7"/>
    <p:sldId id="266" r:id="rId8"/>
    <p:sldId id="267" r:id="rId9"/>
    <p:sldId id="268" r:id="rId10"/>
    <p:sldId id="261" r:id="rId11"/>
    <p:sldId id="262" r:id="rId12"/>
    <p:sldId id="264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134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EA1C-6535-426C-A0CE-0A987BB457E1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A7C95-FF74-48B1-870E-81DA7E87B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695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EA1C-6535-426C-A0CE-0A987BB457E1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A7C95-FF74-48B1-870E-81DA7E87B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38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EA1C-6535-426C-A0CE-0A987BB457E1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A7C95-FF74-48B1-870E-81DA7E87B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33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EA1C-6535-426C-A0CE-0A987BB457E1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A7C95-FF74-48B1-870E-81DA7E87B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42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EA1C-6535-426C-A0CE-0A987BB457E1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A7C95-FF74-48B1-870E-81DA7E87B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318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EA1C-6535-426C-A0CE-0A987BB457E1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A7C95-FF74-48B1-870E-81DA7E87B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14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EA1C-6535-426C-A0CE-0A987BB457E1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A7C95-FF74-48B1-870E-81DA7E87B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52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EA1C-6535-426C-A0CE-0A987BB457E1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A7C95-FF74-48B1-870E-81DA7E87B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75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EA1C-6535-426C-A0CE-0A987BB457E1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A7C95-FF74-48B1-870E-81DA7E87B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45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EA1C-6535-426C-A0CE-0A987BB457E1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A7C95-FF74-48B1-870E-81DA7E87B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483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EA1C-6535-426C-A0CE-0A987BB457E1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A7C95-FF74-48B1-870E-81DA7E87B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98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5EA1C-6535-426C-A0CE-0A987BB457E1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C95-FF74-48B1-870E-81DA7E87B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2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337" y="-1524000"/>
            <a:ext cx="137160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68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10600" y="0"/>
            <a:ext cx="18364200" cy="709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42" y="1859"/>
            <a:ext cx="18545684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3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795380"/>
              </p:ext>
            </p:extLst>
          </p:nvPr>
        </p:nvGraphicFramePr>
        <p:xfrm>
          <a:off x="76200" y="3962400"/>
          <a:ext cx="4286250" cy="2754630"/>
        </p:xfrm>
        <a:graphic>
          <a:graphicData uri="http://schemas.openxmlformats.org/drawingml/2006/table">
            <a:tbl>
              <a:tblPr/>
              <a:tblGrid>
                <a:gridCol w="4286250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b="1" i="1">
                          <a:effectLst/>
                        </a:rPr>
                        <a:t>Street People</a:t>
                      </a:r>
                      <a:endParaRPr lang="en-US" i="1">
                        <a:effectLst/>
                      </a:endParaRP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Clyde Singer </a:t>
                      </a:r>
                      <a:br>
                        <a:rPr lang="en-US" dirty="0"/>
                      </a:br>
                      <a:r>
                        <a:rPr lang="en-US" dirty="0"/>
                        <a:t>1908- 1999</a:t>
                      </a: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/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effectLst/>
                        </a:rPr>
                        <a:t>Acquisition Number: </a:t>
                      </a:r>
                      <a:r>
                        <a:rPr lang="en-US" dirty="0">
                          <a:effectLst/>
                        </a:rPr>
                        <a:t>992.5</a:t>
                      </a:r>
                      <a:br>
                        <a:rPr lang="en-US" dirty="0">
                          <a:effectLst/>
                        </a:rPr>
                      </a:br>
                      <a:r>
                        <a:rPr lang="en-US" b="1" dirty="0">
                          <a:effectLst/>
                        </a:rPr>
                        <a:t>Medium: </a:t>
                      </a:r>
                      <a:r>
                        <a:rPr lang="en-US" dirty="0">
                          <a:effectLst/>
                        </a:rPr>
                        <a:t>Oil</a:t>
                      </a:r>
                      <a:br>
                        <a:rPr lang="en-US" dirty="0">
                          <a:effectLst/>
                        </a:rPr>
                      </a:br>
                      <a:r>
                        <a:rPr lang="en-US" b="1" dirty="0">
                          <a:effectLst/>
                        </a:rPr>
                        <a:t>Size: </a:t>
                      </a:r>
                      <a:r>
                        <a:rPr lang="en-US" dirty="0">
                          <a:effectLst/>
                        </a:rPr>
                        <a:t>37" x 82"</a:t>
                      </a:r>
                      <a:br>
                        <a:rPr lang="en-US" dirty="0">
                          <a:effectLst/>
                        </a:rPr>
                      </a:br>
                      <a:r>
                        <a:rPr lang="en-US" b="1" dirty="0">
                          <a:effectLst/>
                        </a:rPr>
                        <a:t>Date: </a:t>
                      </a:r>
                      <a:r>
                        <a:rPr lang="en-US" dirty="0">
                          <a:effectLst/>
                        </a:rPr>
                        <a:t>1936 </a:t>
                      </a: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E"/>
                    </a:solidFill>
                  </a:tcPr>
                </a:tc>
              </a:tr>
            </a:tbl>
          </a:graphicData>
        </a:graphic>
      </p:graphicFrame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3531638"/>
          </a:xfrm>
        </p:spPr>
      </p:pic>
    </p:spTree>
    <p:extLst>
      <p:ext uri="{BB962C8B-B14F-4D97-AF65-F5344CB8AC3E}">
        <p14:creationId xmlns:p14="http://schemas.microsoft.com/office/powerpoint/2010/main" val="11585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448800" cy="7086600"/>
          </a:xfrm>
        </p:spPr>
      </p:pic>
    </p:spTree>
    <p:extLst>
      <p:ext uri="{BB962C8B-B14F-4D97-AF65-F5344CB8AC3E}">
        <p14:creationId xmlns:p14="http://schemas.microsoft.com/office/powerpoint/2010/main" val="302398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537" y="-262731"/>
            <a:ext cx="9494308" cy="7120731"/>
          </a:xfrm>
        </p:spPr>
      </p:pic>
    </p:spTree>
    <p:extLst>
      <p:ext uri="{BB962C8B-B14F-4D97-AF65-F5344CB8AC3E}">
        <p14:creationId xmlns:p14="http://schemas.microsoft.com/office/powerpoint/2010/main" val="375611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-723900"/>
            <a:ext cx="10820400" cy="8115300"/>
          </a:xfrm>
        </p:spPr>
      </p:pic>
    </p:spTree>
    <p:extLst>
      <p:ext uri="{BB962C8B-B14F-4D97-AF65-F5344CB8AC3E}">
        <p14:creationId xmlns:p14="http://schemas.microsoft.com/office/powerpoint/2010/main" val="363312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914400"/>
            <a:ext cx="10942108" cy="8206581"/>
          </a:xfrm>
        </p:spPr>
      </p:pic>
    </p:spTree>
    <p:extLst>
      <p:ext uri="{BB962C8B-B14F-4D97-AF65-F5344CB8AC3E}">
        <p14:creationId xmlns:p14="http://schemas.microsoft.com/office/powerpoint/2010/main" val="410427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75646"/>
            <a:ext cx="9581394" cy="7186046"/>
          </a:xfrm>
        </p:spPr>
      </p:pic>
    </p:spTree>
    <p:extLst>
      <p:ext uri="{BB962C8B-B14F-4D97-AF65-F5344CB8AC3E}">
        <p14:creationId xmlns:p14="http://schemas.microsoft.com/office/powerpoint/2010/main" val="125756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52400"/>
            <a:ext cx="4999390" cy="4103914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28600"/>
            <a:ext cx="395287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267199"/>
            <a:ext cx="3733800" cy="244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8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52400"/>
            <a:ext cx="9338944" cy="6126163"/>
          </a:xfr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335205"/>
              </p:ext>
            </p:extLst>
          </p:nvPr>
        </p:nvGraphicFramePr>
        <p:xfrm>
          <a:off x="0" y="5943600"/>
          <a:ext cx="7019925" cy="1325880"/>
        </p:xfrm>
        <a:graphic>
          <a:graphicData uri="http://schemas.openxmlformats.org/drawingml/2006/table">
            <a:tbl>
              <a:tblPr/>
              <a:tblGrid>
                <a:gridCol w="7019925"/>
              </a:tblGrid>
              <a:tr h="87471">
                <a:tc>
                  <a:txBody>
                    <a:bodyPr/>
                    <a:lstStyle/>
                    <a:p>
                      <a:pPr algn="l"/>
                      <a:r>
                        <a:rPr lang="en-US" b="1" i="1" dirty="0">
                          <a:effectLst/>
                        </a:rPr>
                        <a:t>George </a:t>
                      </a:r>
                      <a:r>
                        <a:rPr lang="en-US" b="1" i="1" dirty="0" err="1">
                          <a:effectLst/>
                        </a:rPr>
                        <a:t>Dilger's</a:t>
                      </a:r>
                      <a:r>
                        <a:rPr lang="en-US" b="1" i="1" dirty="0">
                          <a:effectLst/>
                        </a:rPr>
                        <a:t> Brewery</a:t>
                      </a:r>
                      <a:endParaRPr lang="en-US" i="1" dirty="0">
                        <a:effectLst/>
                      </a:endParaRP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Ferdinand A. </a:t>
                      </a:r>
                      <a:r>
                        <a:rPr lang="en-US" dirty="0" err="1"/>
                        <a:t>Brader</a:t>
                      </a:r>
                      <a:r>
                        <a:rPr lang="en-US" dirty="0"/>
                        <a:t> 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dirty="0" smtClean="0"/>
                        <a:t>1833-1901)</a:t>
                      </a:r>
                      <a:endParaRPr lang="en-US" dirty="0"/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Drawing, 40”x58 ½” , 1885</a:t>
                      </a:r>
                      <a:endParaRPr lang="en-US" dirty="0"/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dirty="0">
                        <a:effectLst/>
                      </a:endParaRP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630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402304" cy="5943600"/>
          </a:xfr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49060"/>
              </p:ext>
            </p:extLst>
          </p:nvPr>
        </p:nvGraphicFramePr>
        <p:xfrm>
          <a:off x="76200" y="6096000"/>
          <a:ext cx="9067800" cy="1623939"/>
        </p:xfrm>
        <a:graphic>
          <a:graphicData uri="http://schemas.openxmlformats.org/drawingml/2006/table">
            <a:tbl>
              <a:tblPr/>
              <a:tblGrid>
                <a:gridCol w="9067800"/>
              </a:tblGrid>
              <a:tr h="270803">
                <a:tc>
                  <a:txBody>
                    <a:bodyPr/>
                    <a:lstStyle/>
                    <a:p>
                      <a:pPr algn="l"/>
                      <a:r>
                        <a:rPr lang="en-US" b="1" i="1" dirty="0" smtClean="0">
                          <a:effectLst/>
                        </a:rPr>
                        <a:t>The </a:t>
                      </a:r>
                      <a:r>
                        <a:rPr lang="en-US" b="1" i="1" dirty="0">
                          <a:effectLst/>
                        </a:rPr>
                        <a:t>Property of Michael &amp; Catharine </a:t>
                      </a:r>
                      <a:r>
                        <a:rPr lang="en-US" b="1" i="1" dirty="0" err="1">
                          <a:effectLst/>
                        </a:rPr>
                        <a:t>Kreibuill</a:t>
                      </a:r>
                      <a:r>
                        <a:rPr lang="en-US" b="1" i="1" dirty="0">
                          <a:effectLst/>
                        </a:rPr>
                        <a:t>, Canton </a:t>
                      </a:r>
                      <a:r>
                        <a:rPr lang="en-US" b="1" i="1" dirty="0" err="1">
                          <a:effectLst/>
                        </a:rPr>
                        <a:t>Tp</a:t>
                      </a:r>
                      <a:r>
                        <a:rPr lang="en-US" b="1" i="1" dirty="0">
                          <a:effectLst/>
                        </a:rPr>
                        <a:t>, Stark Co: Ohio 1886</a:t>
                      </a:r>
                      <a:endParaRPr lang="en-US" i="1" dirty="0">
                        <a:effectLst/>
                      </a:endParaRP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E"/>
                    </a:solidFill>
                  </a:tcPr>
                </a:tc>
              </a:tr>
              <a:tr h="1863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Ferdinand A. </a:t>
                      </a:r>
                      <a:r>
                        <a:rPr lang="en-US" dirty="0" err="1"/>
                        <a:t>Brader</a:t>
                      </a:r>
                      <a:r>
                        <a:rPr lang="en-US" dirty="0"/>
                        <a:t> </a:t>
                      </a:r>
                      <a:r>
                        <a:rPr lang="en-US" dirty="0" smtClean="0"/>
                        <a:t>(1833-1901) </a:t>
                      </a:r>
                      <a:r>
                        <a:rPr lang="en-US" b="1" dirty="0" smtClean="0">
                          <a:effectLst/>
                        </a:rPr>
                        <a:t>Size: </a:t>
                      </a:r>
                      <a:r>
                        <a:rPr lang="en-US" dirty="0" smtClean="0">
                          <a:effectLst/>
                        </a:rPr>
                        <a:t>31 1/2" x 48 3/4“</a:t>
                      </a:r>
                      <a:r>
                        <a:rPr lang="en-US" baseline="0" dirty="0" smtClean="0">
                          <a:effectLst/>
                        </a:rPr>
                        <a:t> </a:t>
                      </a:r>
                      <a:r>
                        <a:rPr lang="en-US" b="1" dirty="0" smtClean="0">
                          <a:effectLst/>
                        </a:rPr>
                        <a:t>Date: </a:t>
                      </a:r>
                      <a:r>
                        <a:rPr lang="en-US" dirty="0" smtClean="0">
                          <a:effectLst/>
                        </a:rPr>
                        <a:t>1886 </a:t>
                      </a:r>
                    </a:p>
                    <a:p>
                      <a:pPr algn="l"/>
                      <a:endParaRPr lang="en-US" dirty="0"/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E"/>
                    </a:solidFill>
                  </a:tcPr>
                </a:tc>
              </a:tr>
              <a:tr h="101991"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E"/>
                    </a:solidFill>
                  </a:tcPr>
                </a:tc>
              </a:tr>
              <a:tr h="355209">
                <a:tc>
                  <a:txBody>
                    <a:bodyPr/>
                    <a:lstStyle/>
                    <a:p>
                      <a:pPr algn="l"/>
                      <a:endParaRPr lang="en-US" dirty="0">
                        <a:effectLst/>
                      </a:endParaRP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618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6273174"/>
              </p:ext>
            </p:extLst>
          </p:nvPr>
        </p:nvGraphicFramePr>
        <p:xfrm>
          <a:off x="0" y="3979704"/>
          <a:ext cx="4286250" cy="2878296"/>
        </p:xfrm>
        <a:graphic>
          <a:graphicData uri="http://schemas.openxmlformats.org/drawingml/2006/table">
            <a:tbl>
              <a:tblPr/>
              <a:tblGrid>
                <a:gridCol w="4286250"/>
              </a:tblGrid>
              <a:tr h="455136"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b="1" i="1">
                          <a:effectLst/>
                        </a:rPr>
                        <a:t>Early Canton</a:t>
                      </a:r>
                      <a:endParaRPr lang="en-US" i="1">
                        <a:effectLst/>
                      </a:endParaRP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Frank E. Case </a:t>
                      </a:r>
                      <a:br>
                        <a:rPr lang="en-US"/>
                      </a:br>
                      <a:r>
                        <a:rPr lang="en-US"/>
                        <a:t>Died 1933</a:t>
                      </a: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/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effectLst/>
                        </a:rPr>
                        <a:t>Acquisition Number: </a:t>
                      </a:r>
                      <a:r>
                        <a:rPr lang="en-US" dirty="0">
                          <a:effectLst/>
                        </a:rPr>
                        <a:t>42.6</a:t>
                      </a:r>
                      <a:br>
                        <a:rPr lang="en-US" dirty="0">
                          <a:effectLst/>
                        </a:rPr>
                      </a:br>
                      <a:r>
                        <a:rPr lang="en-US" b="1" dirty="0">
                          <a:effectLst/>
                        </a:rPr>
                        <a:t>Medium: </a:t>
                      </a:r>
                      <a:r>
                        <a:rPr lang="en-US" dirty="0">
                          <a:effectLst/>
                        </a:rPr>
                        <a:t>Oil</a:t>
                      </a:r>
                      <a:br>
                        <a:rPr lang="en-US" dirty="0">
                          <a:effectLst/>
                        </a:rPr>
                      </a:br>
                      <a:r>
                        <a:rPr lang="en-US" b="1" dirty="0">
                          <a:effectLst/>
                        </a:rPr>
                        <a:t>Size: </a:t>
                      </a:r>
                      <a:r>
                        <a:rPr lang="en-US" dirty="0">
                          <a:effectLst/>
                        </a:rPr>
                        <a:t/>
                      </a:r>
                      <a:br>
                        <a:rPr lang="en-US" dirty="0">
                          <a:effectLst/>
                        </a:rPr>
                      </a:br>
                      <a:r>
                        <a:rPr lang="en-US" b="1" dirty="0">
                          <a:effectLst/>
                        </a:rPr>
                        <a:t>Date: </a:t>
                      </a:r>
                      <a:r>
                        <a:rPr lang="en-US" b="0" dirty="0" smtClean="0">
                          <a:effectLst/>
                        </a:rPr>
                        <a:t>Painted from Case’s memory of 1875</a:t>
                      </a:r>
                      <a:endParaRPr lang="en-US" b="0" dirty="0">
                        <a:effectLst/>
                      </a:endParaRP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E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42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4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562385"/>
              </p:ext>
            </p:extLst>
          </p:nvPr>
        </p:nvGraphicFramePr>
        <p:xfrm>
          <a:off x="76200" y="3962400"/>
          <a:ext cx="4286250" cy="2754630"/>
        </p:xfrm>
        <a:graphic>
          <a:graphicData uri="http://schemas.openxmlformats.org/drawingml/2006/table">
            <a:tbl>
              <a:tblPr/>
              <a:tblGrid>
                <a:gridCol w="4286250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b="1" i="1">
                          <a:effectLst/>
                        </a:rPr>
                        <a:t>Street People</a:t>
                      </a:r>
                      <a:endParaRPr lang="en-US" i="1">
                        <a:effectLst/>
                      </a:endParaRP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Clyde Singer </a:t>
                      </a:r>
                      <a:br>
                        <a:rPr lang="en-US" dirty="0"/>
                      </a:br>
                      <a:r>
                        <a:rPr lang="en-US" dirty="0"/>
                        <a:t>1908- 1999</a:t>
                      </a: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/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effectLst/>
                        </a:rPr>
                        <a:t>Acquisition Number: </a:t>
                      </a:r>
                      <a:r>
                        <a:rPr lang="en-US" dirty="0">
                          <a:effectLst/>
                        </a:rPr>
                        <a:t>992.5</a:t>
                      </a:r>
                      <a:br>
                        <a:rPr lang="en-US" dirty="0">
                          <a:effectLst/>
                        </a:rPr>
                      </a:br>
                      <a:r>
                        <a:rPr lang="en-US" b="1" dirty="0">
                          <a:effectLst/>
                        </a:rPr>
                        <a:t>Medium: </a:t>
                      </a:r>
                      <a:r>
                        <a:rPr lang="en-US" dirty="0">
                          <a:effectLst/>
                        </a:rPr>
                        <a:t>Oil</a:t>
                      </a:r>
                      <a:br>
                        <a:rPr lang="en-US" dirty="0">
                          <a:effectLst/>
                        </a:rPr>
                      </a:br>
                      <a:r>
                        <a:rPr lang="en-US" b="1" dirty="0">
                          <a:effectLst/>
                        </a:rPr>
                        <a:t>Size: </a:t>
                      </a:r>
                      <a:r>
                        <a:rPr lang="en-US" dirty="0">
                          <a:effectLst/>
                        </a:rPr>
                        <a:t>37" x 82"</a:t>
                      </a:r>
                      <a:br>
                        <a:rPr lang="en-US" dirty="0">
                          <a:effectLst/>
                        </a:rPr>
                      </a:br>
                      <a:r>
                        <a:rPr lang="en-US" b="1" dirty="0">
                          <a:effectLst/>
                        </a:rPr>
                        <a:t>Date: </a:t>
                      </a:r>
                      <a:r>
                        <a:rPr lang="en-US" dirty="0">
                          <a:effectLst/>
                        </a:rPr>
                        <a:t>1936 </a:t>
                      </a: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E"/>
                    </a:solidFill>
                  </a:tcPr>
                </a:tc>
              </a:tr>
            </a:tbl>
          </a:graphicData>
        </a:graphic>
      </p:graphicFrame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3531638"/>
          </a:xfrm>
        </p:spPr>
      </p:pic>
      <p:sp>
        <p:nvSpPr>
          <p:cNvPr id="2" name="TextBox 1"/>
          <p:cNvSpPr txBox="1"/>
          <p:nvPr/>
        </p:nvSpPr>
        <p:spPr>
          <a:xfrm>
            <a:off x="6400800" y="41148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61 Years Later…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7459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568" y="-5443"/>
            <a:ext cx="9291568" cy="5668963"/>
          </a:xfrm>
        </p:spPr>
      </p:pic>
      <p:sp>
        <p:nvSpPr>
          <p:cNvPr id="5" name="Rectangle 4"/>
          <p:cNvSpPr/>
          <p:nvPr/>
        </p:nvSpPr>
        <p:spPr>
          <a:xfrm>
            <a:off x="38100" y="56576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Attributed to </a:t>
            </a:r>
            <a:r>
              <a:rPr lang="en-US" b="1" dirty="0"/>
              <a:t>Clyde Singer</a:t>
            </a:r>
          </a:p>
          <a:p>
            <a:r>
              <a:rPr lang="en-US" b="1" i="1" dirty="0"/>
              <a:t>People on the street</a:t>
            </a:r>
            <a:endParaRPr lang="en-US" b="1" dirty="0"/>
          </a:p>
          <a:p>
            <a:r>
              <a:rPr lang="en-US" dirty="0"/>
              <a:t>oil on canvas</a:t>
            </a:r>
          </a:p>
          <a:p>
            <a:r>
              <a:rPr lang="en-US" dirty="0"/>
              <a:t>14 x 28 in</a:t>
            </a:r>
          </a:p>
        </p:txBody>
      </p:sp>
      <p:sp>
        <p:nvSpPr>
          <p:cNvPr id="3" name="Rectangle 2"/>
          <p:cNvSpPr/>
          <p:nvPr/>
        </p:nvSpPr>
        <p:spPr>
          <a:xfrm>
            <a:off x="5562600" y="6408784"/>
            <a:ext cx="3470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Image from </a:t>
            </a:r>
            <a:r>
              <a:rPr lang="en-US" dirty="0" err="1" smtClean="0"/>
              <a:t>MutualArt</a:t>
            </a:r>
            <a:r>
              <a:rPr lang="en-US" dirty="0" smtClean="0"/>
              <a:t> Auction 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86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8153400" cy="6853817"/>
          </a:xfrm>
        </p:spPr>
      </p:pic>
      <p:sp>
        <p:nvSpPr>
          <p:cNvPr id="2" name="TextBox 1"/>
          <p:cNvSpPr txBox="1"/>
          <p:nvPr/>
        </p:nvSpPr>
        <p:spPr>
          <a:xfrm rot="16200000">
            <a:off x="-2710190" y="3425084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Clyde Singer’s Sketching Process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12920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"/>
            <a:ext cx="7342538" cy="6172200"/>
          </a:xfrm>
        </p:spPr>
      </p:pic>
      <p:sp>
        <p:nvSpPr>
          <p:cNvPr id="2" name="Rectangle 1"/>
          <p:cNvSpPr/>
          <p:nvPr/>
        </p:nvSpPr>
        <p:spPr>
          <a:xfrm>
            <a:off x="152400" y="6289597"/>
            <a:ext cx="5401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Clyde Singer. Homecoming </a:t>
            </a:r>
            <a:r>
              <a:rPr lang="en-US" b="1" dirty="0"/>
              <a:t>(Malvern) 1939. Oil. 45x57”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10200" y="63524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 err="1"/>
              <a:t>pg</a:t>
            </a:r>
            <a:r>
              <a:rPr lang="en-US" sz="1200" b="1" dirty="0"/>
              <a:t> 68 and 69. Clyde Singer’s America by M.J. Albacete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1584819" y="3846177"/>
            <a:ext cx="41245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The Final Painting!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1753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108</Words>
  <Application>Microsoft Office PowerPoint</Application>
  <PresentationFormat>On-screen Show (4:3)</PresentationFormat>
  <Paragraphs>24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Smith</dc:creator>
  <cp:lastModifiedBy>Rachel Smith</cp:lastModifiedBy>
  <cp:revision>15</cp:revision>
  <dcterms:created xsi:type="dcterms:W3CDTF">2017-10-31T20:47:15Z</dcterms:created>
  <dcterms:modified xsi:type="dcterms:W3CDTF">2017-11-07T21:28:32Z</dcterms:modified>
</cp:coreProperties>
</file>